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Open Sauce" panose="020B0604020202020204" charset="0"/>
      <p:regular r:id="rId10"/>
    </p:embeddedFont>
    <p:embeddedFont>
      <p:font typeface="Open Sauce Heavy" panose="020B0604020202020204" charset="0"/>
      <p:regular r:id="rId11"/>
    </p:embeddedFont>
    <p:embeddedFont>
      <p:font typeface="Open Sauce Semi-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image" Target="../media/image13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12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slide" Target="slide2.xml"/><Relationship Id="rId9" Type="http://schemas.openxmlformats.org/officeDocument/2006/relationships/image" Target="../media/image7.sv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svg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9.svg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5" cy="1375967"/>
            </a:xfrm>
            <a:custGeom>
              <a:avLst/>
              <a:gdLst/>
              <a:ahLst/>
              <a:cxnLst/>
              <a:rect l="l" t="t" r="r" b="b"/>
              <a:pathLst>
                <a:path w="2924525" h="1375967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77072" y="1092628"/>
            <a:ext cx="5301217" cy="10773397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1067" r="-63529"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7" name="Freeform 7"/>
          <p:cNvSpPr/>
          <p:nvPr/>
        </p:nvSpPr>
        <p:spPr>
          <a:xfrm>
            <a:off x="544314" y="229485"/>
            <a:ext cx="11517185" cy="2408216"/>
          </a:xfrm>
          <a:custGeom>
            <a:avLst/>
            <a:gdLst/>
            <a:ahLst/>
            <a:cxnLst/>
            <a:rect l="l" t="t" r="r" b="b"/>
            <a:pathLst>
              <a:path w="11517185" h="2408216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7342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8" name="Group 8"/>
          <p:cNvGrpSpPr/>
          <p:nvPr/>
        </p:nvGrpSpPr>
        <p:grpSpPr>
          <a:xfrm>
            <a:off x="17023934" y="9330827"/>
            <a:ext cx="470732" cy="239358"/>
            <a:chOff x="0" y="0"/>
            <a:chExt cx="627643" cy="31914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9209737"/>
            <a:ext cx="481538" cy="481538"/>
            <a:chOff x="0" y="0"/>
            <a:chExt cx="642051" cy="64205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75556" y="197377"/>
              <a:ext cx="290938" cy="247298"/>
            </a:xfrm>
            <a:custGeom>
              <a:avLst/>
              <a:gdLst/>
              <a:ahLst/>
              <a:cxnLst/>
              <a:rect l="l" t="t" r="r" b="b"/>
              <a:pathLst>
                <a:path w="290938" h="24729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3644" y="9209737"/>
            <a:ext cx="481538" cy="481538"/>
            <a:chOff x="0" y="0"/>
            <a:chExt cx="642051" cy="64205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95802" y="197377"/>
              <a:ext cx="250447" cy="256988"/>
            </a:xfrm>
            <a:custGeom>
              <a:avLst/>
              <a:gdLst/>
              <a:ahLst/>
              <a:cxnLst/>
              <a:rect l="l" t="t" r="r" b="b"/>
              <a:pathLst>
                <a:path w="250447" h="256988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18588" y="9209737"/>
            <a:ext cx="481538" cy="481538"/>
            <a:chOff x="0" y="0"/>
            <a:chExt cx="642051" cy="64205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205355" y="192503"/>
              <a:ext cx="231341" cy="257046"/>
            </a:xfrm>
            <a:custGeom>
              <a:avLst/>
              <a:gdLst/>
              <a:ahLst/>
              <a:cxnLst/>
              <a:rect l="l" t="t" r="r" b="b"/>
              <a:pathLst>
                <a:path w="231341" h="257046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73644" y="3313973"/>
            <a:ext cx="7028459" cy="2353799"/>
            <a:chOff x="0" y="0"/>
            <a:chExt cx="9371279" cy="313839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310092"/>
              <a:ext cx="9371279" cy="1628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8124" b="1">
                  <a:solidFill>
                    <a:srgbClr val="F1E9E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SaveUP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613254"/>
              <a:ext cx="9371279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64646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Von Leon und David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7003587" y="1028700"/>
            <a:ext cx="255713" cy="63928"/>
          </a:xfrm>
          <a:custGeom>
            <a:avLst/>
            <a:gdLst/>
            <a:ahLst/>
            <a:cxnLst/>
            <a:rect l="l" t="t" r="r" b="b"/>
            <a:pathLst>
              <a:path w="255713" h="63928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7376604" cy="9826324"/>
            <a:chOff x="0" y="0"/>
            <a:chExt cx="1208297" cy="1609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l="l" t="t" r="r" b="b"/>
              <a:pathLst>
                <a:path w="1208297" h="1609564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4" name="Freeform 4"/>
          <p:cNvSpPr/>
          <p:nvPr/>
        </p:nvSpPr>
        <p:spPr>
          <a:xfrm>
            <a:off x="216948" y="6451232"/>
            <a:ext cx="7376604" cy="2460189"/>
          </a:xfrm>
          <a:custGeom>
            <a:avLst/>
            <a:gdLst/>
            <a:ahLst/>
            <a:cxnLst/>
            <a:rect l="l" t="t" r="r" b="b"/>
            <a:pathLst>
              <a:path w="7376604" h="2460189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r="-16618" b="-286111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AutoShape 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/>
          </a:p>
        </p:txBody>
      </p:sp>
      <p:sp>
        <p:nvSpPr>
          <p:cNvPr id="6" name="Freeform 6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7" name="Group 7"/>
          <p:cNvGrpSpPr/>
          <p:nvPr/>
        </p:nvGrpSpPr>
        <p:grpSpPr>
          <a:xfrm>
            <a:off x="1028700" y="4292053"/>
            <a:ext cx="5201984" cy="1305471"/>
            <a:chOff x="0" y="0"/>
            <a:chExt cx="6935979" cy="1740629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6935979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900" b="1" u="none">
                  <a:solidFill>
                    <a:srgbClr val="F1E9E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Agenda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0838"/>
              <a:ext cx="5643025" cy="44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64646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BEHANDELTE THEMEN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19378" y="9343707"/>
            <a:ext cx="470732" cy="239358"/>
            <a:chOff x="0" y="0"/>
            <a:chExt cx="627643" cy="3191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1121105" y="3243473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  <a:hlinkClick r:id="rId5" action="ppaction://hlinksldjump"/>
              </a:rPr>
              <a:t>Vorstellung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2161" y="3316498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64646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21105" y="4055374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Planung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2161" y="4128399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64646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21105" y="4869656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Architektur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12161" y="4942681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64646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21105" y="5686320"/>
            <a:ext cx="630556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  <a:hlinkClick r:id="rId6" action="ppaction://hlinksldjump"/>
              </a:rPr>
              <a:t>Herausforderungen und Lösungen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12161" y="5759345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64646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21105" y="6498221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  <a:hlinkClick r:id="rId7" action="ppaction://hlinksldjump"/>
              </a:rPr>
              <a:t>Demo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12161" y="6571245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64646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28700" y="1028700"/>
            <a:ext cx="255713" cy="63928"/>
          </a:xfrm>
          <a:custGeom>
            <a:avLst/>
            <a:gdLst/>
            <a:ahLst/>
            <a:cxnLst/>
            <a:rect l="l" t="t" r="r" b="b"/>
            <a:pathLst>
              <a:path w="255713" h="63928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26" name="TextBox 26"/>
          <p:cNvSpPr txBox="1"/>
          <p:nvPr/>
        </p:nvSpPr>
        <p:spPr>
          <a:xfrm>
            <a:off x="9912161" y="7380870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64646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21105" y="7311020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  <a:hlinkClick r:id="rId10" action="ppaction://hlinksldjump"/>
              </a:rPr>
              <a:t>Fazit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1575" y="1462088"/>
            <a:ext cx="2022319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7097687" y="3243883"/>
            <a:ext cx="4907320" cy="3799234"/>
          </a:xfrm>
          <a:custGeom>
            <a:avLst/>
            <a:gdLst/>
            <a:ahLst/>
            <a:cxnLst/>
            <a:rect l="l" t="t" r="r" b="b"/>
            <a:pathLst>
              <a:path w="4907320" h="3799234">
                <a:moveTo>
                  <a:pt x="0" y="0"/>
                </a:moveTo>
                <a:lnTo>
                  <a:pt x="4907320" y="0"/>
                </a:lnTo>
                <a:lnTo>
                  <a:pt x="4907320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29" r="-7829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AutoNum type="arabicPeriod"/>
            </a:pPr>
            <a:r>
              <a:rPr lang="en-US" sz="2000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Vorstellung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043235"/>
            <a:ext cx="6308711" cy="7428767"/>
            <a:chOff x="0" y="0"/>
            <a:chExt cx="8411615" cy="9905022"/>
          </a:xfrm>
        </p:grpSpPr>
        <p:sp>
          <p:nvSpPr>
            <p:cNvPr id="6" name="TextBox 6"/>
            <p:cNvSpPr txBox="1"/>
            <p:nvPr/>
          </p:nvSpPr>
          <p:spPr>
            <a:xfrm>
              <a:off x="0" y="101153"/>
              <a:ext cx="8411615" cy="1021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36"/>
                </a:lnSpc>
                <a:spcBef>
                  <a:spcPct val="0"/>
                </a:spcBef>
              </a:pPr>
              <a:r>
                <a:rPr lang="en-US" sz="4669" b="1">
                  <a:solidFill>
                    <a:srgbClr val="F1E9E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Ausga</a:t>
              </a:r>
              <a:r>
                <a:rPr lang="en-US" sz="4669" b="1" u="none">
                  <a:solidFill>
                    <a:srgbClr val="F1E9E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ngslage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70864"/>
              <a:ext cx="6843583" cy="7934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3672" lvl="1" indent="-261836" algn="l">
                <a:lnSpc>
                  <a:spcPts val="3395"/>
                </a:lnSpc>
                <a:buFont typeface="Arial"/>
                <a:buChar char="•"/>
              </a:pPr>
              <a:r>
                <a:rPr lang="en-US" sz="2425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</a:t>
              </a:r>
              <a:r>
                <a:rPr lang="en-US" sz="2425" u="none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iele Benutzer benötigen eine einfache Möglichkeit, ihre Einsparungen und Sparziele zu verwalten.</a:t>
              </a:r>
            </a:p>
            <a:p>
              <a:pPr algn="l">
                <a:lnSpc>
                  <a:spcPts val="3395"/>
                </a:lnSpc>
              </a:pPr>
              <a:endParaRPr lang="en-US" sz="2425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523672" lvl="1" indent="-261836" algn="l">
                <a:lnSpc>
                  <a:spcPts val="3395"/>
                </a:lnSpc>
                <a:buFont typeface="Arial"/>
                <a:buChar char="•"/>
              </a:pPr>
              <a:r>
                <a:rPr lang="en-US" sz="2425" u="none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Es bestand Bedarf an einer plattformübergreifenden App mit:</a:t>
              </a:r>
            </a:p>
            <a:p>
              <a:pPr marL="1047345" lvl="2" indent="-349115" algn="l">
                <a:lnSpc>
                  <a:spcPts val="3395"/>
                </a:lnSpc>
                <a:buFont typeface="Arial"/>
                <a:buChar char="⚬"/>
              </a:pPr>
              <a:r>
                <a:rPr lang="en-US" sz="2425" u="none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Produktverwaltung</a:t>
              </a:r>
            </a:p>
            <a:p>
              <a:pPr marL="1047345" lvl="2" indent="-349115" algn="l">
                <a:lnSpc>
                  <a:spcPts val="3395"/>
                </a:lnSpc>
                <a:buFont typeface="Arial"/>
                <a:buChar char="⚬"/>
              </a:pPr>
              <a:r>
                <a:rPr lang="en-US" sz="2425" u="none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Sparziel-Tracking</a:t>
              </a:r>
            </a:p>
            <a:p>
              <a:pPr marL="1047345" lvl="2" indent="-349115" algn="l">
                <a:lnSpc>
                  <a:spcPts val="3395"/>
                </a:lnSpc>
                <a:buFont typeface="Arial"/>
                <a:buChar char="⚬"/>
              </a:pPr>
              <a:r>
                <a:rPr lang="en-US" sz="2425" u="none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Offline-Funktionalität</a:t>
              </a:r>
            </a:p>
            <a:p>
              <a:pPr marL="1047345" lvl="2" indent="-349115" algn="l">
                <a:lnSpc>
                  <a:spcPts val="3395"/>
                </a:lnSpc>
                <a:buFont typeface="Arial"/>
                <a:buChar char="⚬"/>
              </a:pPr>
              <a:r>
                <a:rPr lang="en-US" sz="2425" u="none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Synchronisation mit einem Backend-Server.</a:t>
              </a:r>
            </a:p>
            <a:p>
              <a:pPr marL="0" lvl="0" indent="0" algn="l">
                <a:lnSpc>
                  <a:spcPts val="3395"/>
                </a:lnSpc>
              </a:pPr>
              <a:endParaRPr lang="en-US" sz="2425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2327702" y="3243883"/>
            <a:ext cx="4931598" cy="3799234"/>
          </a:xfrm>
          <a:custGeom>
            <a:avLst/>
            <a:gdLst/>
            <a:ahLst/>
            <a:cxnLst/>
            <a:rect l="l" t="t" r="r" b="b"/>
            <a:pathLst>
              <a:path w="4931598" h="3799234">
                <a:moveTo>
                  <a:pt x="0" y="0"/>
                </a:moveTo>
                <a:lnTo>
                  <a:pt x="4931598" y="0"/>
                </a:lnTo>
                <a:lnTo>
                  <a:pt x="4931598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022" r="-23022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9" name="Freeform 9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37222"/>
            <a:ext cx="17854104" cy="9812555"/>
            <a:chOff x="0" y="0"/>
            <a:chExt cx="2924524" cy="16073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5" cy="1607309"/>
            </a:xfrm>
            <a:custGeom>
              <a:avLst/>
              <a:gdLst/>
              <a:ahLst/>
              <a:cxnLst/>
              <a:rect l="l" t="t" r="r" b="b"/>
              <a:pathLst>
                <a:path w="2924525" h="1607309">
                  <a:moveTo>
                    <a:pt x="2800064" y="1607309"/>
                  </a:moveTo>
                  <a:lnTo>
                    <a:pt x="124460" y="1607309"/>
                  </a:lnTo>
                  <a:cubicBezTo>
                    <a:pt x="55880" y="1607309"/>
                    <a:pt x="0" y="1551429"/>
                    <a:pt x="0" y="1482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482849"/>
                  </a:lnTo>
                  <a:cubicBezTo>
                    <a:pt x="2924525" y="1551429"/>
                    <a:pt x="2868644" y="1607309"/>
                    <a:pt x="2800065" y="1607309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4" name="AutoShape 4"/>
          <p:cNvSpPr/>
          <p:nvPr/>
        </p:nvSpPr>
        <p:spPr>
          <a:xfrm rot="1834">
            <a:off x="216935" y="8887609"/>
            <a:ext cx="1785411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/>
          </a:p>
        </p:txBody>
      </p:sp>
      <p:grpSp>
        <p:nvGrpSpPr>
          <p:cNvPr id="5" name="Group 5"/>
          <p:cNvGrpSpPr/>
          <p:nvPr/>
        </p:nvGrpSpPr>
        <p:grpSpPr>
          <a:xfrm>
            <a:off x="1028700" y="9258300"/>
            <a:ext cx="5698321" cy="444519"/>
            <a:chOff x="0" y="0"/>
            <a:chExt cx="7597762" cy="592692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592692" cy="592692"/>
            </a:xfrm>
            <a:custGeom>
              <a:avLst/>
              <a:gdLst/>
              <a:ahLst/>
              <a:cxnLst/>
              <a:rect l="l" t="t" r="r" b="b"/>
              <a:pathLst>
                <a:path w="592692" h="592692">
                  <a:moveTo>
                    <a:pt x="592692" y="0"/>
                  </a:moveTo>
                  <a:lnTo>
                    <a:pt x="0" y="0"/>
                  </a:lnTo>
                  <a:lnTo>
                    <a:pt x="0" y="592692"/>
                  </a:lnTo>
                  <a:lnTo>
                    <a:pt x="592692" y="592692"/>
                  </a:lnTo>
                  <a:lnTo>
                    <a:pt x="59269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6196" y="79176"/>
              <a:ext cx="639156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 u="sng">
                  <a:solidFill>
                    <a:srgbClr val="646464"/>
                  </a:solidFill>
                  <a:latin typeface="Open Sauce"/>
                  <a:ea typeface="Open Sauce"/>
                  <a:cs typeface="Open Sauce"/>
                  <a:sym typeface="Open Sauce"/>
                  <a:hlinkClick r:id="rId4" action="ppaction://hlinksldjump"/>
                </a:rPr>
                <a:t>Zurück zur Agenda-Seite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401158" y="6422657"/>
            <a:ext cx="7376604" cy="2460189"/>
          </a:xfrm>
          <a:custGeom>
            <a:avLst/>
            <a:gdLst/>
            <a:ahLst/>
            <a:cxnLst/>
            <a:rect l="l" t="t" r="r" b="b"/>
            <a:pathLst>
              <a:path w="7376604" h="2460189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374" r="-16618" b="-286111"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9" name="Group 9"/>
          <p:cNvGrpSpPr/>
          <p:nvPr/>
        </p:nvGrpSpPr>
        <p:grpSpPr>
          <a:xfrm>
            <a:off x="15487873" y="9239790"/>
            <a:ext cx="481538" cy="481538"/>
            <a:chOff x="0" y="0"/>
            <a:chExt cx="642051" cy="64205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75556" y="197377"/>
              <a:ext cx="290938" cy="247298"/>
            </a:xfrm>
            <a:custGeom>
              <a:avLst/>
              <a:gdLst/>
              <a:ahLst/>
              <a:cxnLst/>
              <a:rect l="l" t="t" r="r" b="b"/>
              <a:pathLst>
                <a:path w="290938" h="24729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32817" y="9239790"/>
            <a:ext cx="481538" cy="481538"/>
            <a:chOff x="0" y="0"/>
            <a:chExt cx="642051" cy="64205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95802" y="197377"/>
              <a:ext cx="250447" cy="256988"/>
            </a:xfrm>
            <a:custGeom>
              <a:avLst/>
              <a:gdLst/>
              <a:ahLst/>
              <a:cxnLst/>
              <a:rect l="l" t="t" r="r" b="b"/>
              <a:pathLst>
                <a:path w="250447" h="256988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77762" y="9239790"/>
            <a:ext cx="481538" cy="481538"/>
            <a:chOff x="0" y="0"/>
            <a:chExt cx="642051" cy="64205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05355" y="192503"/>
              <a:ext cx="231341" cy="257046"/>
            </a:xfrm>
            <a:custGeom>
              <a:avLst/>
              <a:gdLst/>
              <a:ahLst/>
              <a:cxnLst/>
              <a:rect l="l" t="t" r="r" b="b"/>
              <a:pathLst>
                <a:path w="231341" h="257046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21" name="Freeform 21"/>
          <p:cNvSpPr/>
          <p:nvPr/>
        </p:nvSpPr>
        <p:spPr>
          <a:xfrm>
            <a:off x="8799635" y="1060664"/>
            <a:ext cx="8459665" cy="7403082"/>
          </a:xfrm>
          <a:custGeom>
            <a:avLst/>
            <a:gdLst/>
            <a:ahLst/>
            <a:cxnLst/>
            <a:rect l="l" t="t" r="r" b="b"/>
            <a:pathLst>
              <a:path w="8459665" h="7403082">
                <a:moveTo>
                  <a:pt x="0" y="0"/>
                </a:moveTo>
                <a:lnTo>
                  <a:pt x="8459665" y="0"/>
                </a:lnTo>
                <a:lnTo>
                  <a:pt x="8459665" y="7403082"/>
                </a:lnTo>
                <a:lnTo>
                  <a:pt x="0" y="74030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340" r="-8340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22" name="Freeform 22"/>
          <p:cNvSpPr/>
          <p:nvPr/>
        </p:nvSpPr>
        <p:spPr>
          <a:xfrm>
            <a:off x="1028700" y="1028700"/>
            <a:ext cx="255713" cy="63928"/>
          </a:xfrm>
          <a:custGeom>
            <a:avLst/>
            <a:gdLst/>
            <a:ahLst/>
            <a:cxnLst/>
            <a:rect l="l" t="t" r="r" b="b"/>
            <a:pathLst>
              <a:path w="255713" h="63928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23" name="Group 23"/>
          <p:cNvGrpSpPr/>
          <p:nvPr/>
        </p:nvGrpSpPr>
        <p:grpSpPr>
          <a:xfrm>
            <a:off x="749277" y="1332920"/>
            <a:ext cx="7178732" cy="7207027"/>
            <a:chOff x="0" y="0"/>
            <a:chExt cx="9571643" cy="9609369"/>
          </a:xfrm>
        </p:grpSpPr>
        <p:sp>
          <p:nvSpPr>
            <p:cNvPr id="24" name="TextBox 24"/>
            <p:cNvSpPr txBox="1"/>
            <p:nvPr/>
          </p:nvSpPr>
          <p:spPr>
            <a:xfrm>
              <a:off x="543040" y="-85725"/>
              <a:ext cx="8534901" cy="1021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75"/>
                </a:lnSpc>
                <a:spcBef>
                  <a:spcPct val="0"/>
                </a:spcBef>
              </a:pPr>
              <a:r>
                <a:rPr lang="en-US" sz="4625" b="1">
                  <a:solidFill>
                    <a:srgbClr val="F1E9E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Proj</a:t>
              </a:r>
              <a:r>
                <a:rPr lang="en-US" sz="4625" b="1" u="none">
                  <a:solidFill>
                    <a:srgbClr val="F1E9E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ektziele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414977"/>
              <a:ext cx="9571643" cy="8194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3504" lvl="1" indent="-251752" algn="l">
                <a:lnSpc>
                  <a:spcPts val="326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3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Frontend:</a:t>
              </a:r>
            </a:p>
            <a:p>
              <a:pPr marL="1007007" lvl="2" indent="-335669" algn="l">
                <a:lnSpc>
                  <a:spcPts val="326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3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Entwicklung einer App mit .NET MAUI.</a:t>
              </a:r>
            </a:p>
            <a:p>
              <a:pPr algn="l">
                <a:lnSpc>
                  <a:spcPts val="3264"/>
                </a:lnSpc>
                <a:spcBef>
                  <a:spcPct val="0"/>
                </a:spcBef>
              </a:pPr>
              <a:endParaRPr lang="en-US" sz="23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1007007" lvl="2" indent="-335669" algn="l">
                <a:lnSpc>
                  <a:spcPts val="326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3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Benutzeroberfläche für Produktverwaltung</a:t>
              </a:r>
            </a:p>
            <a:p>
              <a:pPr algn="l">
                <a:lnSpc>
                  <a:spcPts val="3264"/>
                </a:lnSpc>
                <a:spcBef>
                  <a:spcPct val="0"/>
                </a:spcBef>
              </a:pPr>
              <a:endParaRPr lang="en-US" sz="23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1007007" lvl="2" indent="-335669" algn="l">
                <a:lnSpc>
                  <a:spcPts val="326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3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Offline-Modus durch (JSON-Dateien).</a:t>
              </a:r>
            </a:p>
            <a:p>
              <a:pPr algn="l">
                <a:lnSpc>
                  <a:spcPts val="3264"/>
                </a:lnSpc>
                <a:spcBef>
                  <a:spcPct val="0"/>
                </a:spcBef>
              </a:pPr>
              <a:endParaRPr lang="en-US" sz="23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503504" lvl="1" indent="-251752" algn="l">
                <a:lnSpc>
                  <a:spcPts val="326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3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Backend:</a:t>
              </a:r>
            </a:p>
            <a:p>
              <a:pPr marL="1007007" lvl="2" indent="-335669" algn="l">
                <a:lnSpc>
                  <a:spcPts val="326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3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RESTful API für CRUD-Operationen </a:t>
              </a:r>
            </a:p>
            <a:p>
              <a:pPr algn="l">
                <a:lnSpc>
                  <a:spcPts val="3264"/>
                </a:lnSpc>
                <a:spcBef>
                  <a:spcPct val="0"/>
                </a:spcBef>
              </a:pPr>
              <a:endParaRPr lang="en-US" sz="23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1007007" lvl="2" indent="-335669" algn="l">
                <a:lnSpc>
                  <a:spcPts val="326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3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Datenkonsistenz und Synchronisation mit dem Frontend.</a:t>
              </a:r>
            </a:p>
            <a:p>
              <a:pPr algn="l">
                <a:lnSpc>
                  <a:spcPts val="3264"/>
                </a:lnSpc>
                <a:spcBef>
                  <a:spcPct val="0"/>
                </a:spcBef>
              </a:pPr>
              <a:endParaRPr lang="en-US" sz="23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1007007" lvl="2" indent="-335669" algn="l">
                <a:lnSpc>
                  <a:spcPts val="326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32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Skalierbarkeit und Erweiterbarkeit.</a:t>
              </a:r>
            </a:p>
            <a:p>
              <a:pPr algn="l">
                <a:lnSpc>
                  <a:spcPts val="3264"/>
                </a:lnSpc>
                <a:spcBef>
                  <a:spcPct val="0"/>
                </a:spcBef>
              </a:pPr>
              <a:endParaRPr lang="en-US" sz="23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8831" y="9378448"/>
            <a:ext cx="449497" cy="450782"/>
          </a:xfrm>
          <a:custGeom>
            <a:avLst/>
            <a:gdLst/>
            <a:ahLst/>
            <a:cxnLst/>
            <a:rect l="l" t="t" r="r" b="b"/>
            <a:pathLst>
              <a:path w="449497" h="450782">
                <a:moveTo>
                  <a:pt x="0" y="0"/>
                </a:moveTo>
                <a:lnTo>
                  <a:pt x="449497" y="0"/>
                </a:lnTo>
                <a:lnTo>
                  <a:pt x="449497" y="450781"/>
                </a:lnTo>
                <a:lnTo>
                  <a:pt x="0" y="4507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3" name="Freeform 3"/>
          <p:cNvSpPr/>
          <p:nvPr/>
        </p:nvSpPr>
        <p:spPr>
          <a:xfrm>
            <a:off x="9269672" y="9378448"/>
            <a:ext cx="449497" cy="450782"/>
          </a:xfrm>
          <a:custGeom>
            <a:avLst/>
            <a:gdLst/>
            <a:ahLst/>
            <a:cxnLst/>
            <a:rect l="l" t="t" r="r" b="b"/>
            <a:pathLst>
              <a:path w="449497" h="450782">
                <a:moveTo>
                  <a:pt x="0" y="0"/>
                </a:moveTo>
                <a:lnTo>
                  <a:pt x="449497" y="0"/>
                </a:lnTo>
                <a:lnTo>
                  <a:pt x="449497" y="450781"/>
                </a:lnTo>
                <a:lnTo>
                  <a:pt x="0" y="450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4" name="Freeform 4"/>
          <p:cNvSpPr/>
          <p:nvPr/>
        </p:nvSpPr>
        <p:spPr>
          <a:xfrm>
            <a:off x="7867990" y="9378448"/>
            <a:ext cx="449497" cy="450782"/>
          </a:xfrm>
          <a:custGeom>
            <a:avLst/>
            <a:gdLst/>
            <a:ahLst/>
            <a:cxnLst/>
            <a:rect l="l" t="t" r="r" b="b"/>
            <a:pathLst>
              <a:path w="449497" h="450782">
                <a:moveTo>
                  <a:pt x="0" y="0"/>
                </a:moveTo>
                <a:lnTo>
                  <a:pt x="449498" y="0"/>
                </a:lnTo>
                <a:lnTo>
                  <a:pt x="449498" y="450781"/>
                </a:lnTo>
                <a:lnTo>
                  <a:pt x="0" y="450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Freeform 5"/>
          <p:cNvSpPr/>
          <p:nvPr/>
        </p:nvSpPr>
        <p:spPr>
          <a:xfrm flipH="1">
            <a:off x="9970512" y="9378448"/>
            <a:ext cx="449497" cy="450782"/>
          </a:xfrm>
          <a:custGeom>
            <a:avLst/>
            <a:gdLst/>
            <a:ahLst/>
            <a:cxnLst/>
            <a:rect l="l" t="t" r="r" b="b"/>
            <a:pathLst>
              <a:path w="449497" h="450782">
                <a:moveTo>
                  <a:pt x="449498" y="0"/>
                </a:moveTo>
                <a:lnTo>
                  <a:pt x="0" y="0"/>
                </a:lnTo>
                <a:lnTo>
                  <a:pt x="0" y="450781"/>
                </a:lnTo>
                <a:lnTo>
                  <a:pt x="449498" y="450781"/>
                </a:lnTo>
                <a:lnTo>
                  <a:pt x="44949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6" name="Freeform 6"/>
          <p:cNvSpPr/>
          <p:nvPr/>
        </p:nvSpPr>
        <p:spPr>
          <a:xfrm>
            <a:off x="16921370" y="538370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Freeform 7"/>
          <p:cNvSpPr/>
          <p:nvPr/>
        </p:nvSpPr>
        <p:spPr>
          <a:xfrm>
            <a:off x="1028700" y="675371"/>
            <a:ext cx="255713" cy="63928"/>
          </a:xfrm>
          <a:custGeom>
            <a:avLst/>
            <a:gdLst/>
            <a:ahLst/>
            <a:cxnLst/>
            <a:rect l="l" t="t" r="r" b="b"/>
            <a:pathLst>
              <a:path w="255713" h="63928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1028700" y="944074"/>
            <a:ext cx="14630400" cy="8229600"/>
          </a:xfrm>
          <a:prstGeom prst="rect">
            <a:avLst/>
          </a:prstGeom>
          <a:ln w="47625" cap="sq">
            <a:solidFill>
              <a:srgbClr val="ECACE7"/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7376604" cy="9826324"/>
            <a:chOff x="0" y="0"/>
            <a:chExt cx="1208297" cy="1609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l="l" t="t" r="r" b="b"/>
              <a:pathLst>
                <a:path w="1208297" h="1609564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4" name="Freeform 4"/>
          <p:cNvSpPr/>
          <p:nvPr/>
        </p:nvSpPr>
        <p:spPr>
          <a:xfrm>
            <a:off x="216948" y="6451232"/>
            <a:ext cx="7376604" cy="2460189"/>
          </a:xfrm>
          <a:custGeom>
            <a:avLst/>
            <a:gdLst/>
            <a:ahLst/>
            <a:cxnLst/>
            <a:rect l="l" t="t" r="r" b="b"/>
            <a:pathLst>
              <a:path w="7376604" h="2460189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r="-16618" b="-286111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5" name="AutoShape 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/>
          </a:p>
        </p:txBody>
      </p:sp>
      <p:sp>
        <p:nvSpPr>
          <p:cNvPr id="6" name="TextBox 6"/>
          <p:cNvSpPr txBox="1"/>
          <p:nvPr/>
        </p:nvSpPr>
        <p:spPr>
          <a:xfrm>
            <a:off x="1028700" y="3969473"/>
            <a:ext cx="5201984" cy="132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0"/>
              </a:lnSpc>
              <a:spcBef>
                <a:spcPct val="0"/>
              </a:spcBef>
            </a:pPr>
            <a:r>
              <a:rPr lang="en-US" sz="385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3. Herausforderung und Lösungen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19378" y="9343707"/>
            <a:ext cx="470732" cy="239358"/>
            <a:chOff x="0" y="0"/>
            <a:chExt cx="627643" cy="31914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028700" y="1028700"/>
            <a:ext cx="255713" cy="63928"/>
          </a:xfrm>
          <a:custGeom>
            <a:avLst/>
            <a:gdLst/>
            <a:ahLst/>
            <a:cxnLst/>
            <a:rect l="l" t="t" r="r" b="b"/>
            <a:pathLst>
              <a:path w="255713" h="63928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3" name="TextBox 13"/>
          <p:cNvSpPr txBox="1"/>
          <p:nvPr/>
        </p:nvSpPr>
        <p:spPr>
          <a:xfrm>
            <a:off x="8414096" y="1693939"/>
            <a:ext cx="4890970" cy="353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962" lvl="1" indent="-241981" algn="l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241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roblem: Die App sollte auch ohne Internetverbindung funktionieren.</a:t>
            </a:r>
          </a:p>
          <a:p>
            <a:pPr algn="l">
              <a:lnSpc>
                <a:spcPts val="3138"/>
              </a:lnSpc>
            </a:pPr>
            <a:endParaRPr lang="en-US" sz="2241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83962" lvl="1" indent="-241981" algn="l">
              <a:lnSpc>
                <a:spcPts val="3138"/>
              </a:lnSpc>
              <a:buFont typeface="Arial"/>
              <a:buChar char="•"/>
            </a:pPr>
            <a:r>
              <a:rPr lang="en-US" sz="2241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Lösung: Implementierung eines Fallback-Mechanismus, der lokale JSON-Dateien verwendet.</a:t>
            </a:r>
          </a:p>
          <a:p>
            <a:pPr marL="0" lvl="0" indent="0" algn="l">
              <a:lnSpc>
                <a:spcPts val="3138"/>
              </a:lnSpc>
            </a:pPr>
            <a:endParaRPr lang="en-US" sz="2241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565022" y="3254969"/>
            <a:ext cx="2910413" cy="29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8414096" y="1013039"/>
            <a:ext cx="3302902" cy="42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52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Offline-Funktionalität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07845" y="5601617"/>
            <a:ext cx="3074807" cy="45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1"/>
              </a:lnSpc>
              <a:spcBef>
                <a:spcPct val="0"/>
              </a:spcBef>
            </a:pPr>
            <a:r>
              <a:rPr lang="en-US" sz="27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Datenkonsistenz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07845" y="6441956"/>
            <a:ext cx="4890970" cy="314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962" lvl="1" indent="-241981" algn="l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241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roblem: Sicherstellung der Konsistenz zwischen Frontend und Backend.</a:t>
            </a:r>
          </a:p>
          <a:p>
            <a:pPr algn="l">
              <a:lnSpc>
                <a:spcPts val="3138"/>
              </a:lnSpc>
            </a:pPr>
            <a:endParaRPr lang="en-US" sz="2241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83962" lvl="1" indent="-241981" algn="l">
              <a:lnSpc>
                <a:spcPts val="3138"/>
              </a:lnSpc>
              <a:buFont typeface="Arial"/>
              <a:buChar char="•"/>
            </a:pPr>
            <a:r>
              <a:rPr lang="en-US" sz="2241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Lösung: Verwendung von eindeutigen IDs und Zeitsynchronisierung.</a:t>
            </a:r>
          </a:p>
          <a:p>
            <a:pPr marL="0" lvl="0" indent="0" algn="l">
              <a:lnSpc>
                <a:spcPts val="3138"/>
              </a:lnSpc>
            </a:pPr>
            <a:endParaRPr lang="en-US" sz="2241" u="none">
              <a:solidFill>
                <a:srgbClr val="F1E9E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38275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CH"/>
          </a:p>
        </p:txBody>
      </p:sp>
      <p:sp>
        <p:nvSpPr>
          <p:cNvPr id="3" name="TextBox 3"/>
          <p:cNvSpPr txBox="1"/>
          <p:nvPr/>
        </p:nvSpPr>
        <p:spPr>
          <a:xfrm>
            <a:off x="1028700" y="4282441"/>
            <a:ext cx="5919788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0"/>
              </a:lnSpc>
              <a:spcBef>
                <a:spcPct val="0"/>
              </a:spcBef>
            </a:pPr>
            <a:r>
              <a:rPr lang="en-US" sz="4450" b="1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Demo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089118" y="230338"/>
            <a:ext cx="9897939" cy="9826324"/>
            <a:chOff x="0" y="0"/>
            <a:chExt cx="1621295" cy="16095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1295" cy="1609564"/>
            </a:xfrm>
            <a:custGeom>
              <a:avLst/>
              <a:gdLst/>
              <a:ahLst/>
              <a:cxnLst/>
              <a:rect l="l" t="t" r="r" b="b"/>
              <a:pathLst>
                <a:path w="1621295" h="1609564">
                  <a:moveTo>
                    <a:pt x="1496835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6835" y="0"/>
                  </a:lnTo>
                  <a:cubicBezTo>
                    <a:pt x="1565415" y="0"/>
                    <a:pt x="1621295" y="55880"/>
                    <a:pt x="1621295" y="124460"/>
                  </a:cubicBezTo>
                  <a:lnTo>
                    <a:pt x="1621295" y="1485104"/>
                  </a:lnTo>
                  <a:cubicBezTo>
                    <a:pt x="1621295" y="1553684"/>
                    <a:pt x="1565415" y="1609564"/>
                    <a:pt x="1496835" y="1609564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6" name="Freeform 6"/>
          <p:cNvSpPr/>
          <p:nvPr/>
        </p:nvSpPr>
        <p:spPr>
          <a:xfrm>
            <a:off x="8694987" y="854856"/>
            <a:ext cx="8686201" cy="8577288"/>
          </a:xfrm>
          <a:custGeom>
            <a:avLst/>
            <a:gdLst/>
            <a:ahLst/>
            <a:cxnLst/>
            <a:rect l="l" t="t" r="r" b="b"/>
            <a:pathLst>
              <a:path w="8686201" h="8577288">
                <a:moveTo>
                  <a:pt x="0" y="0"/>
                </a:moveTo>
                <a:lnTo>
                  <a:pt x="8686201" y="0"/>
                </a:lnTo>
                <a:lnTo>
                  <a:pt x="8686201" y="8577288"/>
                </a:lnTo>
                <a:lnTo>
                  <a:pt x="0" y="85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36" r="-24036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5. Demo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5" cy="1375967"/>
            </a:xfrm>
            <a:custGeom>
              <a:avLst/>
              <a:gdLst/>
              <a:ahLst/>
              <a:cxnLst/>
              <a:rect l="l" t="t" r="r" b="b"/>
              <a:pathLst>
                <a:path w="2924525" h="1375967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209737"/>
            <a:ext cx="481538" cy="481538"/>
            <a:chOff x="0" y="0"/>
            <a:chExt cx="642051" cy="64205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75556" y="197377"/>
              <a:ext cx="290938" cy="247298"/>
            </a:xfrm>
            <a:custGeom>
              <a:avLst/>
              <a:gdLst/>
              <a:ahLst/>
              <a:cxnLst/>
              <a:rect l="l" t="t" r="r" b="b"/>
              <a:pathLst>
                <a:path w="290938" h="24729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3644" y="9209737"/>
            <a:ext cx="481538" cy="481538"/>
            <a:chOff x="0" y="0"/>
            <a:chExt cx="642051" cy="64205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95802" y="197377"/>
              <a:ext cx="250447" cy="256988"/>
            </a:xfrm>
            <a:custGeom>
              <a:avLst/>
              <a:gdLst/>
              <a:ahLst/>
              <a:cxnLst/>
              <a:rect l="l" t="t" r="r" b="b"/>
              <a:pathLst>
                <a:path w="250447" h="256988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18588" y="9209737"/>
            <a:ext cx="481538" cy="481538"/>
            <a:chOff x="0" y="0"/>
            <a:chExt cx="642051" cy="64205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205355" y="192503"/>
              <a:ext cx="231341" cy="257046"/>
            </a:xfrm>
            <a:custGeom>
              <a:avLst/>
              <a:gdLst/>
              <a:ahLst/>
              <a:cxnLst/>
              <a:rect l="l" t="t" r="r" b="b"/>
              <a:pathLst>
                <a:path w="231341" h="257046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CH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1028700"/>
            <a:ext cx="255713" cy="63928"/>
          </a:xfrm>
          <a:custGeom>
            <a:avLst/>
            <a:gdLst/>
            <a:ahLst/>
            <a:cxnLst/>
            <a:rect l="l" t="t" r="r" b="b"/>
            <a:pathLst>
              <a:path w="255713" h="63928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7" name="Freeform 17"/>
          <p:cNvSpPr/>
          <p:nvPr/>
        </p:nvSpPr>
        <p:spPr>
          <a:xfrm>
            <a:off x="2779297" y="4384289"/>
            <a:ext cx="12729407" cy="4245416"/>
          </a:xfrm>
          <a:custGeom>
            <a:avLst/>
            <a:gdLst/>
            <a:ahLst/>
            <a:cxnLst/>
            <a:rect l="l" t="t" r="r" b="b"/>
            <a:pathLst>
              <a:path w="12729407" h="4245416">
                <a:moveTo>
                  <a:pt x="0" y="0"/>
                </a:moveTo>
                <a:lnTo>
                  <a:pt x="12729406" y="0"/>
                </a:lnTo>
                <a:lnTo>
                  <a:pt x="12729406" y="4245416"/>
                </a:lnTo>
                <a:lnTo>
                  <a:pt x="0" y="424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374" r="-16618" b="-286111"/>
            </a:stretch>
          </a:blipFill>
        </p:spPr>
        <p:txBody>
          <a:bodyPr/>
          <a:lstStyle/>
          <a:p>
            <a:endParaRPr lang="de-CH"/>
          </a:p>
        </p:txBody>
      </p:sp>
      <p:sp>
        <p:nvSpPr>
          <p:cNvPr id="18" name="Freeform 18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CH"/>
          </a:p>
        </p:txBody>
      </p:sp>
      <p:grpSp>
        <p:nvGrpSpPr>
          <p:cNvPr id="19" name="Group 19"/>
          <p:cNvGrpSpPr/>
          <p:nvPr/>
        </p:nvGrpSpPr>
        <p:grpSpPr>
          <a:xfrm>
            <a:off x="16768221" y="9258300"/>
            <a:ext cx="470732" cy="239358"/>
            <a:chOff x="0" y="0"/>
            <a:chExt cx="627643" cy="31914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  <p:txBody>
              <a:bodyPr/>
              <a:lstStyle/>
              <a:p>
                <a:endParaRPr lang="de-CH"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4533814" y="3374145"/>
            <a:ext cx="9220373" cy="2110900"/>
            <a:chOff x="0" y="0"/>
            <a:chExt cx="12293830" cy="281453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12293830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440"/>
                </a:lnSpc>
                <a:spcBef>
                  <a:spcPct val="0"/>
                </a:spcBef>
              </a:pPr>
              <a:r>
                <a:rPr lang="en-US" sz="6200" b="1" u="none">
                  <a:solidFill>
                    <a:srgbClr val="F1E9E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Vielen Dank!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757892"/>
              <a:ext cx="12293830" cy="1051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4"/>
                </a:lnSpc>
              </a:pPr>
              <a:r>
                <a:rPr lang="en-US" sz="2324">
                  <a:solidFill>
                    <a:srgbClr val="64646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-David</a:t>
              </a:r>
            </a:p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2324">
                  <a:solidFill>
                    <a:srgbClr val="64646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-Leon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Benutzerdefiniert</PresentationFormat>
  <Paragraphs>54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Open Sauce Semi-Bold</vt:lpstr>
      <vt:lpstr>Arial</vt:lpstr>
      <vt:lpstr>Calibri</vt:lpstr>
      <vt:lpstr>Open Sauce</vt:lpstr>
      <vt:lpstr>Open Sauce Heavy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SaveUP</dc:title>
  <dc:creator>Leon</dc:creator>
  <cp:lastModifiedBy>Leon Egli</cp:lastModifiedBy>
  <cp:revision>1</cp:revision>
  <dcterms:created xsi:type="dcterms:W3CDTF">2006-08-16T00:00:00Z</dcterms:created>
  <dcterms:modified xsi:type="dcterms:W3CDTF">2025-05-12T07:04:48Z</dcterms:modified>
  <dc:identifier>DAGm9KeY_BY</dc:identifier>
</cp:coreProperties>
</file>